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p:regular r:id="rId17"/>
    </p:embeddedFont>
    <p:embeddedFont>
      <p:font typeface="Sora"/>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591872"/>
            <a:ext cx="4919186" cy="3045857"/>
          </a:xfrm>
          <a:prstGeom prst="rect">
            <a:avLst/>
          </a:prstGeom>
        </p:spPr>
      </p:pic>
      <p:sp>
        <p:nvSpPr>
          <p:cNvPr id="4" name="Text 0"/>
          <p:cNvSpPr/>
          <p:nvPr/>
        </p:nvSpPr>
        <p:spPr>
          <a:xfrm>
            <a:off x="793790" y="1443871"/>
            <a:ext cx="7556421" cy="3912870"/>
          </a:xfrm>
          <a:prstGeom prst="rect">
            <a:avLst/>
          </a:prstGeom>
          <a:noFill/>
          <a:ln/>
        </p:spPr>
        <p:txBody>
          <a:bodyPr wrap="square" lIns="0" tIns="0" rIns="0" bIns="0" rtlCol="0" anchor="t"/>
          <a:lstStyle/>
          <a:p>
            <a:pPr indent="0" marL="0">
              <a:lnSpc>
                <a:spcPts val="7700"/>
              </a:lnSpc>
              <a:buNone/>
            </a:pPr>
            <a:r>
              <a:rPr lang="en-US" sz="6150" dirty="0">
                <a:solidFill>
                  <a:srgbClr val="97B8FF"/>
                </a:solidFill>
                <a:latin typeface="Sora" pitchFamily="34" charset="0"/>
                <a:ea typeface="Sora" pitchFamily="34" charset="-122"/>
                <a:cs typeface="Sora" pitchFamily="34" charset="-120"/>
              </a:rPr>
              <a:t>Discover the World with Our Tour and Travel Website</a:t>
            </a:r>
            <a:endParaRPr lang="en-US" sz="6150" dirty="0"/>
          </a:p>
        </p:txBody>
      </p:sp>
      <p:sp>
        <p:nvSpPr>
          <p:cNvPr id="5" name="Text 1"/>
          <p:cNvSpPr/>
          <p:nvPr/>
        </p:nvSpPr>
        <p:spPr>
          <a:xfrm>
            <a:off x="793790" y="569690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Welcome to our website, your gateway to unforgettable travel experiences. We offer a wide range of expertly curated tours and travel packages, catering to all tastes and budgets.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474952"/>
            <a:ext cx="4919305" cy="3279577"/>
          </a:xfrm>
          <a:prstGeom prst="rect">
            <a:avLst/>
          </a:prstGeom>
        </p:spPr>
      </p:pic>
      <p:sp>
        <p:nvSpPr>
          <p:cNvPr id="4" name="Text 0"/>
          <p:cNvSpPr/>
          <p:nvPr/>
        </p:nvSpPr>
        <p:spPr>
          <a:xfrm>
            <a:off x="793790" y="158305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pitchFamily="34" charset="0"/>
                <a:ea typeface="Sora" pitchFamily="34" charset="-122"/>
                <a:cs typeface="Sora" pitchFamily="34" charset="-120"/>
              </a:rPr>
              <a:t>Contact Us for More Information</a:t>
            </a:r>
            <a:endParaRPr lang="en-US" sz="4450" dirty="0"/>
          </a:p>
        </p:txBody>
      </p:sp>
      <p:sp>
        <p:nvSpPr>
          <p:cNvPr id="5" name="Text 1"/>
          <p:cNvSpPr/>
          <p:nvPr/>
        </p:nvSpPr>
        <p:spPr>
          <a:xfrm>
            <a:off x="793790" y="334077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For any questions or assistance with booking, please contact our friendly and knowledgeable customer support team. We are available to answer your inquiries and assist you in planning your dream vacation.</a:t>
            </a:r>
            <a:endParaRPr lang="en-US" sz="1750" dirty="0"/>
          </a:p>
        </p:txBody>
      </p:sp>
      <p:sp>
        <p:nvSpPr>
          <p:cNvPr id="6" name="Text 2"/>
          <p:cNvSpPr/>
          <p:nvPr/>
        </p:nvSpPr>
        <p:spPr>
          <a:xfrm>
            <a:off x="793790" y="504753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Team Members</a:t>
            </a:r>
            <a:endParaRPr lang="en-US" sz="1750" dirty="0"/>
          </a:p>
        </p:txBody>
      </p:sp>
      <p:sp>
        <p:nvSpPr>
          <p:cNvPr id="7" name="Text 3"/>
          <p:cNvSpPr/>
          <p:nvPr/>
        </p:nvSpPr>
        <p:spPr>
          <a:xfrm>
            <a:off x="793790" y="566558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Aditya Sharma → aditya3755.be21@chitkara.edu.in</a:t>
            </a:r>
            <a:endParaRPr lang="en-US" sz="1750" dirty="0"/>
          </a:p>
        </p:txBody>
      </p:sp>
      <p:sp>
        <p:nvSpPr>
          <p:cNvPr id="8" name="Text 4"/>
          <p:cNvSpPr/>
          <p:nvPr/>
        </p:nvSpPr>
        <p:spPr>
          <a:xfrm>
            <a:off x="793790" y="6283643"/>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Mehak Sharma → mehak3810.be21@chitkara.edu.in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082933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pitchFamily="34" charset="0"/>
                <a:ea typeface="Sora" pitchFamily="34" charset="-122"/>
                <a:cs typeface="Sora" pitchFamily="34" charset="-120"/>
              </a:rPr>
              <a:t>Responsive Design with Tailwind CSS</a:t>
            </a:r>
            <a:endParaRPr lang="en-US" sz="4450" dirty="0"/>
          </a:p>
        </p:txBody>
      </p:sp>
      <p:sp>
        <p:nvSpPr>
          <p:cNvPr id="3" name="Text 1"/>
          <p:cNvSpPr/>
          <p:nvPr/>
        </p:nvSpPr>
        <p:spPr>
          <a:xfrm>
            <a:off x="793790" y="3634264"/>
            <a:ext cx="3285768"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pitchFamily="34" charset="0"/>
                <a:ea typeface="Sora" pitchFamily="34" charset="-122"/>
                <a:cs typeface="Sora" pitchFamily="34" charset="-120"/>
              </a:rPr>
              <a:t>Mobile-First Approach</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Our website is designed with mobile users in mind, ensuring a seamless and enjoyable experience on all screen sizes.</a:t>
            </a:r>
            <a:endParaRPr lang="en-US" sz="1750" dirty="0"/>
          </a:p>
        </p:txBody>
      </p:sp>
      <p:sp>
        <p:nvSpPr>
          <p:cNvPr id="5" name="Text 3"/>
          <p:cNvSpPr/>
          <p:nvPr/>
        </p:nvSpPr>
        <p:spPr>
          <a:xfrm>
            <a:off x="5332928" y="3634264"/>
            <a:ext cx="3563183"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pitchFamily="34" charset="0"/>
                <a:ea typeface="Sora" pitchFamily="34" charset="-122"/>
                <a:cs typeface="Sora" pitchFamily="34" charset="-120"/>
              </a:rPr>
              <a:t>Tailwind CSS Framework</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Tailwind CSS allows us to create a visually stunning and modern interface while keeping our code clean and maintainable.</a:t>
            </a:r>
            <a:endParaRPr lang="en-US" sz="1750" dirty="0"/>
          </a:p>
        </p:txBody>
      </p:sp>
      <p:sp>
        <p:nvSpPr>
          <p:cNvPr id="7" name="Text 5"/>
          <p:cNvSpPr/>
          <p:nvPr/>
        </p:nvSpPr>
        <p:spPr>
          <a:xfrm>
            <a:off x="9872067" y="3634264"/>
            <a:ext cx="2857500"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pitchFamily="34" charset="0"/>
                <a:ea typeface="Sora" pitchFamily="34" charset="-122"/>
                <a:cs typeface="Sora" pitchFamily="34" charset="-120"/>
              </a:rPr>
              <a:t>Responsive Layouts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Content adapts dynamically to different screen sizes, ensuring optimal readability and user interaction.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7294" y="2722721"/>
            <a:ext cx="4971693" cy="2784158"/>
          </a:xfrm>
          <a:prstGeom prst="rect">
            <a:avLst/>
          </a:prstGeom>
        </p:spPr>
      </p:pic>
      <p:sp>
        <p:nvSpPr>
          <p:cNvPr id="4" name="Text 0"/>
          <p:cNvSpPr/>
          <p:nvPr/>
        </p:nvSpPr>
        <p:spPr>
          <a:xfrm>
            <a:off x="6206847" y="890945"/>
            <a:ext cx="7703106" cy="1286589"/>
          </a:xfrm>
          <a:prstGeom prst="rect">
            <a:avLst/>
          </a:prstGeom>
          <a:noFill/>
          <a:ln/>
        </p:spPr>
        <p:txBody>
          <a:bodyPr wrap="square" lIns="0" tIns="0" rIns="0" bIns="0" rtlCol="0" anchor="t"/>
          <a:lstStyle/>
          <a:p>
            <a:pPr indent="0" marL="0">
              <a:lnSpc>
                <a:spcPts val="5050"/>
              </a:lnSpc>
              <a:buNone/>
            </a:pPr>
            <a:r>
              <a:rPr lang="en-US" sz="4050" dirty="0">
                <a:solidFill>
                  <a:srgbClr val="97B8FF"/>
                </a:solidFill>
                <a:latin typeface="Sora" pitchFamily="34" charset="0"/>
                <a:ea typeface="Sora" pitchFamily="34" charset="-122"/>
                <a:cs typeface="Sora" pitchFamily="34" charset="-120"/>
              </a:rPr>
              <a:t>Seamless User Experience with React</a:t>
            </a:r>
            <a:endParaRPr lang="en-US" sz="4050" dirty="0"/>
          </a:p>
        </p:txBody>
      </p:sp>
      <p:sp>
        <p:nvSpPr>
          <p:cNvPr id="5" name="Shape 1"/>
          <p:cNvSpPr/>
          <p:nvPr/>
        </p:nvSpPr>
        <p:spPr>
          <a:xfrm>
            <a:off x="6206847" y="2717840"/>
            <a:ext cx="463153" cy="463153"/>
          </a:xfrm>
          <a:prstGeom prst="roundRect">
            <a:avLst>
              <a:gd name="adj" fmla="val 6667"/>
            </a:avLst>
          </a:prstGeom>
          <a:solidFill>
            <a:srgbClr val="26262B"/>
          </a:solidFill>
          <a:ln/>
        </p:spPr>
      </p:sp>
      <p:sp>
        <p:nvSpPr>
          <p:cNvPr id="6" name="Text 2"/>
          <p:cNvSpPr/>
          <p:nvPr/>
        </p:nvSpPr>
        <p:spPr>
          <a:xfrm>
            <a:off x="6373058" y="2794992"/>
            <a:ext cx="130612" cy="308848"/>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pitchFamily="34" charset="0"/>
                <a:ea typeface="Sora" pitchFamily="34" charset="-122"/>
                <a:cs typeface="Sora" pitchFamily="34" charset="-120"/>
              </a:rPr>
              <a:t>1</a:t>
            </a:r>
            <a:endParaRPr lang="en-US" sz="2400" dirty="0"/>
          </a:p>
        </p:txBody>
      </p:sp>
      <p:sp>
        <p:nvSpPr>
          <p:cNvPr id="7" name="Text 3"/>
          <p:cNvSpPr/>
          <p:nvPr/>
        </p:nvSpPr>
        <p:spPr>
          <a:xfrm>
            <a:off x="6875859" y="2717840"/>
            <a:ext cx="2573179" cy="32158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pitchFamily="34" charset="0"/>
                <a:ea typeface="Sora" pitchFamily="34" charset="-122"/>
                <a:cs typeface="Sora" pitchFamily="34" charset="-120"/>
              </a:rPr>
              <a:t>Fast and Efficient</a:t>
            </a:r>
            <a:endParaRPr lang="en-US" sz="2000" dirty="0"/>
          </a:p>
        </p:txBody>
      </p:sp>
      <p:sp>
        <p:nvSpPr>
          <p:cNvPr id="8" name="Text 4"/>
          <p:cNvSpPr/>
          <p:nvPr/>
        </p:nvSpPr>
        <p:spPr>
          <a:xfrm>
            <a:off x="6875859" y="3162895"/>
            <a:ext cx="3079671" cy="1317308"/>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React's virtual DOM and component-based architecture ensure lightning-fast page loads and a smooth user interface.</a:t>
            </a:r>
            <a:endParaRPr lang="en-US" sz="1600" dirty="0"/>
          </a:p>
        </p:txBody>
      </p:sp>
      <p:sp>
        <p:nvSpPr>
          <p:cNvPr id="9" name="Shape 5"/>
          <p:cNvSpPr/>
          <p:nvPr/>
        </p:nvSpPr>
        <p:spPr>
          <a:xfrm>
            <a:off x="10161389" y="2717840"/>
            <a:ext cx="463153" cy="463153"/>
          </a:xfrm>
          <a:prstGeom prst="roundRect">
            <a:avLst>
              <a:gd name="adj" fmla="val 6667"/>
            </a:avLst>
          </a:prstGeom>
          <a:solidFill>
            <a:srgbClr val="26262B"/>
          </a:solidFill>
          <a:ln/>
        </p:spPr>
      </p:sp>
      <p:sp>
        <p:nvSpPr>
          <p:cNvPr id="10" name="Text 6"/>
          <p:cNvSpPr/>
          <p:nvPr/>
        </p:nvSpPr>
        <p:spPr>
          <a:xfrm>
            <a:off x="10296763" y="2794992"/>
            <a:ext cx="192405" cy="308848"/>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pitchFamily="34" charset="0"/>
                <a:ea typeface="Sora" pitchFamily="34" charset="-122"/>
                <a:cs typeface="Sora" pitchFamily="34" charset="-120"/>
              </a:rPr>
              <a:t>2</a:t>
            </a:r>
            <a:endParaRPr lang="en-US" sz="2400" dirty="0"/>
          </a:p>
        </p:txBody>
      </p:sp>
      <p:sp>
        <p:nvSpPr>
          <p:cNvPr id="11" name="Text 7"/>
          <p:cNvSpPr/>
          <p:nvPr/>
        </p:nvSpPr>
        <p:spPr>
          <a:xfrm>
            <a:off x="10830401" y="2717840"/>
            <a:ext cx="2690932" cy="32158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pitchFamily="34" charset="0"/>
                <a:ea typeface="Sora" pitchFamily="34" charset="-122"/>
                <a:cs typeface="Sora" pitchFamily="34" charset="-120"/>
              </a:rPr>
              <a:t>Interactive Elements</a:t>
            </a:r>
            <a:endParaRPr lang="en-US" sz="2000" dirty="0"/>
          </a:p>
        </p:txBody>
      </p:sp>
      <p:sp>
        <p:nvSpPr>
          <p:cNvPr id="12" name="Text 8"/>
          <p:cNvSpPr/>
          <p:nvPr/>
        </p:nvSpPr>
        <p:spPr>
          <a:xfrm>
            <a:off x="10830401" y="3162895"/>
            <a:ext cx="3079671" cy="1646634"/>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React allows us to create interactive components such as search filters, carousels, and forms for a dynamic and engaging experience.</a:t>
            </a:r>
            <a:endParaRPr lang="en-US" sz="1600" dirty="0"/>
          </a:p>
        </p:txBody>
      </p:sp>
      <p:sp>
        <p:nvSpPr>
          <p:cNvPr id="13" name="Shape 9"/>
          <p:cNvSpPr/>
          <p:nvPr/>
        </p:nvSpPr>
        <p:spPr>
          <a:xfrm>
            <a:off x="6206847" y="5246965"/>
            <a:ext cx="463153" cy="463153"/>
          </a:xfrm>
          <a:prstGeom prst="roundRect">
            <a:avLst>
              <a:gd name="adj" fmla="val 6667"/>
            </a:avLst>
          </a:prstGeom>
          <a:solidFill>
            <a:srgbClr val="26262B"/>
          </a:solidFill>
          <a:ln/>
        </p:spPr>
      </p:sp>
      <p:sp>
        <p:nvSpPr>
          <p:cNvPr id="14" name="Text 10"/>
          <p:cNvSpPr/>
          <p:nvPr/>
        </p:nvSpPr>
        <p:spPr>
          <a:xfrm>
            <a:off x="6342698" y="5324118"/>
            <a:ext cx="191453" cy="308848"/>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pitchFamily="34" charset="0"/>
                <a:ea typeface="Sora" pitchFamily="34" charset="-122"/>
                <a:cs typeface="Sora" pitchFamily="34" charset="-120"/>
              </a:rPr>
              <a:t>3</a:t>
            </a:r>
            <a:endParaRPr lang="en-US" sz="2400" dirty="0"/>
          </a:p>
        </p:txBody>
      </p:sp>
      <p:sp>
        <p:nvSpPr>
          <p:cNvPr id="15" name="Text 11"/>
          <p:cNvSpPr/>
          <p:nvPr/>
        </p:nvSpPr>
        <p:spPr>
          <a:xfrm>
            <a:off x="6875859" y="5246965"/>
            <a:ext cx="2573179" cy="32158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pitchFamily="34" charset="0"/>
                <a:ea typeface="Sora" pitchFamily="34" charset="-122"/>
                <a:cs typeface="Sora" pitchFamily="34" charset="-120"/>
              </a:rPr>
              <a:t>Dynamic Content</a:t>
            </a:r>
            <a:endParaRPr lang="en-US" sz="2000" dirty="0"/>
          </a:p>
        </p:txBody>
      </p:sp>
      <p:sp>
        <p:nvSpPr>
          <p:cNvPr id="16" name="Text 12"/>
          <p:cNvSpPr/>
          <p:nvPr/>
        </p:nvSpPr>
        <p:spPr>
          <a:xfrm>
            <a:off x="6875859" y="5692021"/>
            <a:ext cx="3079671" cy="1646634"/>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React's ability to handle dynamic content updates in real-time provides a personalized and engaging user experience.</a:t>
            </a:r>
            <a:endParaRPr lang="en-US" sz="1600" dirty="0"/>
          </a:p>
        </p:txBody>
      </p:sp>
      <p:sp>
        <p:nvSpPr>
          <p:cNvPr id="17" name="Shape 13"/>
          <p:cNvSpPr/>
          <p:nvPr/>
        </p:nvSpPr>
        <p:spPr>
          <a:xfrm>
            <a:off x="10161389" y="5246965"/>
            <a:ext cx="463153" cy="463153"/>
          </a:xfrm>
          <a:prstGeom prst="roundRect">
            <a:avLst>
              <a:gd name="adj" fmla="val 6667"/>
            </a:avLst>
          </a:prstGeom>
          <a:solidFill>
            <a:srgbClr val="26262B"/>
          </a:solidFill>
          <a:ln/>
        </p:spPr>
      </p:sp>
      <p:sp>
        <p:nvSpPr>
          <p:cNvPr id="18" name="Text 14"/>
          <p:cNvSpPr/>
          <p:nvPr/>
        </p:nvSpPr>
        <p:spPr>
          <a:xfrm>
            <a:off x="10292239" y="5324118"/>
            <a:ext cx="201335" cy="308848"/>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pitchFamily="34" charset="0"/>
                <a:ea typeface="Sora" pitchFamily="34" charset="-122"/>
                <a:cs typeface="Sora" pitchFamily="34" charset="-120"/>
              </a:rPr>
              <a:t>4</a:t>
            </a:r>
            <a:endParaRPr lang="en-US" sz="2400" dirty="0"/>
          </a:p>
        </p:txBody>
      </p:sp>
      <p:sp>
        <p:nvSpPr>
          <p:cNvPr id="19" name="Text 15"/>
          <p:cNvSpPr/>
          <p:nvPr/>
        </p:nvSpPr>
        <p:spPr>
          <a:xfrm>
            <a:off x="10830401" y="5246965"/>
            <a:ext cx="2573179" cy="32158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pitchFamily="34" charset="0"/>
                <a:ea typeface="Sora" pitchFamily="34" charset="-122"/>
                <a:cs typeface="Sora" pitchFamily="34" charset="-120"/>
              </a:rPr>
              <a:t>Easy Maintenance</a:t>
            </a:r>
            <a:endParaRPr lang="en-US" sz="2000" dirty="0"/>
          </a:p>
        </p:txBody>
      </p:sp>
      <p:sp>
        <p:nvSpPr>
          <p:cNvPr id="20" name="Text 16"/>
          <p:cNvSpPr/>
          <p:nvPr/>
        </p:nvSpPr>
        <p:spPr>
          <a:xfrm>
            <a:off x="10830401" y="5692021"/>
            <a:ext cx="3079671" cy="1317308"/>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React's modular structure simplifies code maintenance, ensuring that updates are efficient and bug-free.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314"/>
          </a:xfrm>
          <a:prstGeom prst="rect">
            <a:avLst/>
          </a:prstGeom>
        </p:spPr>
      </p:pic>
      <p:pic>
        <p:nvPicPr>
          <p:cNvPr id="3" name="Image 1" descr="preencoded.png">    </p:cNvPr>
          <p:cNvPicPr>
            <a:picLocks noChangeAspect="1"/>
          </p:cNvPicPr>
          <p:nvPr/>
        </p:nvPicPr>
        <p:blipFill>
          <a:blip r:embed="rId2"/>
          <a:stretch>
            <a:fillRect/>
          </a:stretch>
        </p:blipFill>
        <p:spPr>
          <a:xfrm>
            <a:off x="266700" y="2323862"/>
            <a:ext cx="4952881" cy="3582591"/>
          </a:xfrm>
          <a:prstGeom prst="rect">
            <a:avLst/>
          </a:prstGeom>
        </p:spPr>
      </p:pic>
      <p:sp>
        <p:nvSpPr>
          <p:cNvPr id="4" name="Text 0"/>
          <p:cNvSpPr/>
          <p:nvPr/>
        </p:nvSpPr>
        <p:spPr>
          <a:xfrm>
            <a:off x="6233160" y="586740"/>
            <a:ext cx="7650480" cy="1333738"/>
          </a:xfrm>
          <a:prstGeom prst="rect">
            <a:avLst/>
          </a:prstGeom>
          <a:noFill/>
          <a:ln/>
        </p:spPr>
        <p:txBody>
          <a:bodyPr wrap="square" lIns="0" tIns="0" rIns="0" bIns="0" rtlCol="0" anchor="t"/>
          <a:lstStyle/>
          <a:p>
            <a:pPr indent="0" marL="0">
              <a:lnSpc>
                <a:spcPts val="5250"/>
              </a:lnSpc>
              <a:buNone/>
            </a:pPr>
            <a:r>
              <a:rPr lang="en-US" sz="4200" dirty="0">
                <a:solidFill>
                  <a:srgbClr val="97B8FF"/>
                </a:solidFill>
                <a:latin typeface="Sora" pitchFamily="34" charset="0"/>
                <a:ea typeface="Sora" pitchFamily="34" charset="-122"/>
                <a:cs typeface="Sora" pitchFamily="34" charset="-120"/>
              </a:rPr>
              <a:t>Comprehensive Tour and Travel Packages</a:t>
            </a:r>
            <a:endParaRPr lang="en-US" sz="4200" dirty="0"/>
          </a:p>
        </p:txBody>
      </p:sp>
      <p:sp>
        <p:nvSpPr>
          <p:cNvPr id="5" name="Shape 1"/>
          <p:cNvSpPr/>
          <p:nvPr/>
        </p:nvSpPr>
        <p:spPr>
          <a:xfrm>
            <a:off x="6233160" y="2240518"/>
            <a:ext cx="3718560" cy="2594848"/>
          </a:xfrm>
          <a:prstGeom prst="roundRect">
            <a:avLst>
              <a:gd name="adj" fmla="val 1234"/>
            </a:avLst>
          </a:prstGeom>
          <a:solidFill>
            <a:srgbClr val="26262B"/>
          </a:solidFill>
          <a:ln/>
        </p:spPr>
      </p:sp>
      <p:sp>
        <p:nvSpPr>
          <p:cNvPr id="6" name="Text 2"/>
          <p:cNvSpPr/>
          <p:nvPr/>
        </p:nvSpPr>
        <p:spPr>
          <a:xfrm>
            <a:off x="6446520" y="2453878"/>
            <a:ext cx="2667357" cy="333375"/>
          </a:xfrm>
          <a:prstGeom prst="rect">
            <a:avLst/>
          </a:prstGeom>
          <a:noFill/>
          <a:ln/>
        </p:spPr>
        <p:txBody>
          <a:bodyPr wrap="none" lIns="0" tIns="0" rIns="0" bIns="0" rtlCol="0" anchor="t"/>
          <a:lstStyle/>
          <a:p>
            <a:pPr indent="0" marL="0">
              <a:lnSpc>
                <a:spcPts val="2600"/>
              </a:lnSpc>
              <a:buNone/>
            </a:pPr>
            <a:r>
              <a:rPr lang="en-US" sz="2100" dirty="0">
                <a:solidFill>
                  <a:srgbClr val="E0D6DE"/>
                </a:solidFill>
                <a:latin typeface="Sora" pitchFamily="34" charset="0"/>
                <a:ea typeface="Sora" pitchFamily="34" charset="-122"/>
                <a:cs typeface="Sora" pitchFamily="34" charset="-120"/>
              </a:rPr>
              <a:t>Guided Tours</a:t>
            </a:r>
            <a:endParaRPr lang="en-US" sz="2100" dirty="0"/>
          </a:p>
        </p:txBody>
      </p:sp>
      <p:sp>
        <p:nvSpPr>
          <p:cNvPr id="7" name="Text 3"/>
          <p:cNvSpPr/>
          <p:nvPr/>
        </p:nvSpPr>
        <p:spPr>
          <a:xfrm>
            <a:off x="6446520" y="2915245"/>
            <a:ext cx="3291840" cy="1706761"/>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Explore iconic landmarks and hidden gems with our expert guides who provide insightful commentary and local knowledge.</a:t>
            </a:r>
            <a:endParaRPr lang="en-US" sz="1650" dirty="0"/>
          </a:p>
        </p:txBody>
      </p:sp>
      <p:sp>
        <p:nvSpPr>
          <p:cNvPr id="8" name="Shape 4"/>
          <p:cNvSpPr/>
          <p:nvPr/>
        </p:nvSpPr>
        <p:spPr>
          <a:xfrm>
            <a:off x="10165080" y="2240518"/>
            <a:ext cx="3718560" cy="2594848"/>
          </a:xfrm>
          <a:prstGeom prst="roundRect">
            <a:avLst>
              <a:gd name="adj" fmla="val 1234"/>
            </a:avLst>
          </a:prstGeom>
          <a:solidFill>
            <a:srgbClr val="26262B"/>
          </a:solidFill>
          <a:ln/>
        </p:spPr>
      </p:sp>
      <p:sp>
        <p:nvSpPr>
          <p:cNvPr id="9" name="Text 5"/>
          <p:cNvSpPr/>
          <p:nvPr/>
        </p:nvSpPr>
        <p:spPr>
          <a:xfrm>
            <a:off x="10378440" y="2453878"/>
            <a:ext cx="2843093" cy="333375"/>
          </a:xfrm>
          <a:prstGeom prst="rect">
            <a:avLst/>
          </a:prstGeom>
          <a:noFill/>
          <a:ln/>
        </p:spPr>
        <p:txBody>
          <a:bodyPr wrap="none" lIns="0" tIns="0" rIns="0" bIns="0" rtlCol="0" anchor="t"/>
          <a:lstStyle/>
          <a:p>
            <a:pPr indent="0" marL="0">
              <a:lnSpc>
                <a:spcPts val="2600"/>
              </a:lnSpc>
              <a:buNone/>
            </a:pPr>
            <a:r>
              <a:rPr lang="en-US" sz="2100" dirty="0">
                <a:solidFill>
                  <a:srgbClr val="E0D6DE"/>
                </a:solidFill>
                <a:latin typeface="Sora" pitchFamily="34" charset="0"/>
                <a:ea typeface="Sora" pitchFamily="34" charset="-122"/>
                <a:cs typeface="Sora" pitchFamily="34" charset="-120"/>
              </a:rPr>
              <a:t>Adventure Vacations</a:t>
            </a:r>
            <a:endParaRPr lang="en-US" sz="2100" dirty="0"/>
          </a:p>
        </p:txBody>
      </p:sp>
      <p:sp>
        <p:nvSpPr>
          <p:cNvPr id="10" name="Text 6"/>
          <p:cNvSpPr/>
          <p:nvPr/>
        </p:nvSpPr>
        <p:spPr>
          <a:xfrm>
            <a:off x="10378440" y="2915245"/>
            <a:ext cx="3291840" cy="1706761"/>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Thrill-seekers can choose from a range of adventure packages, from hiking and cycling to whitewater rafting and rock climbing.</a:t>
            </a:r>
            <a:endParaRPr lang="en-US" sz="1650" dirty="0"/>
          </a:p>
        </p:txBody>
      </p:sp>
      <p:sp>
        <p:nvSpPr>
          <p:cNvPr id="11" name="Shape 7"/>
          <p:cNvSpPr/>
          <p:nvPr/>
        </p:nvSpPr>
        <p:spPr>
          <a:xfrm>
            <a:off x="6233160" y="5048726"/>
            <a:ext cx="3718560" cy="2594848"/>
          </a:xfrm>
          <a:prstGeom prst="roundRect">
            <a:avLst>
              <a:gd name="adj" fmla="val 1234"/>
            </a:avLst>
          </a:prstGeom>
          <a:solidFill>
            <a:srgbClr val="26262B"/>
          </a:solidFill>
          <a:ln/>
        </p:spPr>
      </p:sp>
      <p:sp>
        <p:nvSpPr>
          <p:cNvPr id="12" name="Text 8"/>
          <p:cNvSpPr/>
          <p:nvPr/>
        </p:nvSpPr>
        <p:spPr>
          <a:xfrm>
            <a:off x="6446520" y="5262086"/>
            <a:ext cx="2667357" cy="333375"/>
          </a:xfrm>
          <a:prstGeom prst="rect">
            <a:avLst/>
          </a:prstGeom>
          <a:noFill/>
          <a:ln/>
        </p:spPr>
        <p:txBody>
          <a:bodyPr wrap="none" lIns="0" tIns="0" rIns="0" bIns="0" rtlCol="0" anchor="t"/>
          <a:lstStyle/>
          <a:p>
            <a:pPr indent="0" marL="0">
              <a:lnSpc>
                <a:spcPts val="2600"/>
              </a:lnSpc>
              <a:buNone/>
            </a:pPr>
            <a:r>
              <a:rPr lang="en-US" sz="2100" dirty="0">
                <a:solidFill>
                  <a:srgbClr val="E0D6DE"/>
                </a:solidFill>
                <a:latin typeface="Sora" pitchFamily="34" charset="0"/>
                <a:ea typeface="Sora" pitchFamily="34" charset="-122"/>
                <a:cs typeface="Sora" pitchFamily="34" charset="-120"/>
              </a:rPr>
              <a:t>Luxury Escapes</a:t>
            </a:r>
            <a:endParaRPr lang="en-US" sz="2100" dirty="0"/>
          </a:p>
        </p:txBody>
      </p:sp>
      <p:sp>
        <p:nvSpPr>
          <p:cNvPr id="13" name="Text 9"/>
          <p:cNvSpPr/>
          <p:nvPr/>
        </p:nvSpPr>
        <p:spPr>
          <a:xfrm>
            <a:off x="6446520" y="5723453"/>
            <a:ext cx="3291840" cy="1365409"/>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Indulge in luxurious accommodations, fine dining, and exclusive experiences at top destinations worldwide.</a:t>
            </a:r>
            <a:endParaRPr lang="en-US" sz="1650" dirty="0"/>
          </a:p>
        </p:txBody>
      </p:sp>
      <p:sp>
        <p:nvSpPr>
          <p:cNvPr id="14" name="Shape 10"/>
          <p:cNvSpPr/>
          <p:nvPr/>
        </p:nvSpPr>
        <p:spPr>
          <a:xfrm>
            <a:off x="10165080" y="5048726"/>
            <a:ext cx="3718560" cy="2594848"/>
          </a:xfrm>
          <a:prstGeom prst="roundRect">
            <a:avLst>
              <a:gd name="adj" fmla="val 1234"/>
            </a:avLst>
          </a:prstGeom>
          <a:solidFill>
            <a:srgbClr val="26262B"/>
          </a:solidFill>
          <a:ln/>
        </p:spPr>
      </p:sp>
      <p:sp>
        <p:nvSpPr>
          <p:cNvPr id="15" name="Text 11"/>
          <p:cNvSpPr/>
          <p:nvPr/>
        </p:nvSpPr>
        <p:spPr>
          <a:xfrm>
            <a:off x="10378440" y="5262086"/>
            <a:ext cx="2667357" cy="333375"/>
          </a:xfrm>
          <a:prstGeom prst="rect">
            <a:avLst/>
          </a:prstGeom>
          <a:noFill/>
          <a:ln/>
        </p:spPr>
        <p:txBody>
          <a:bodyPr wrap="none" lIns="0" tIns="0" rIns="0" bIns="0" rtlCol="0" anchor="t"/>
          <a:lstStyle/>
          <a:p>
            <a:pPr indent="0" marL="0">
              <a:lnSpc>
                <a:spcPts val="2600"/>
              </a:lnSpc>
              <a:buNone/>
            </a:pPr>
            <a:r>
              <a:rPr lang="en-US" sz="2100" dirty="0">
                <a:solidFill>
                  <a:srgbClr val="E0D6DE"/>
                </a:solidFill>
                <a:latin typeface="Sora" pitchFamily="34" charset="0"/>
                <a:ea typeface="Sora" pitchFamily="34" charset="-122"/>
                <a:cs typeface="Sora" pitchFamily="34" charset="-120"/>
              </a:rPr>
              <a:t>Family Trips</a:t>
            </a:r>
            <a:endParaRPr lang="en-US" sz="2100" dirty="0"/>
          </a:p>
        </p:txBody>
      </p:sp>
      <p:sp>
        <p:nvSpPr>
          <p:cNvPr id="16" name="Text 12"/>
          <p:cNvSpPr/>
          <p:nvPr/>
        </p:nvSpPr>
        <p:spPr>
          <a:xfrm>
            <a:off x="10378440" y="5723453"/>
            <a:ext cx="3291840" cy="1706761"/>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Create unforgettable memories with your family on our curated trips designed for all ages, offering fun and educational experiences.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0698" y="2308979"/>
            <a:ext cx="4992886" cy="3611523"/>
          </a:xfrm>
          <a:prstGeom prst="rect">
            <a:avLst/>
          </a:prstGeom>
        </p:spPr>
      </p:pic>
      <p:sp>
        <p:nvSpPr>
          <p:cNvPr id="4" name="Text 0"/>
          <p:cNvSpPr/>
          <p:nvPr/>
        </p:nvSpPr>
        <p:spPr>
          <a:xfrm>
            <a:off x="690801" y="989171"/>
            <a:ext cx="7762399" cy="1233726"/>
          </a:xfrm>
          <a:prstGeom prst="rect">
            <a:avLst/>
          </a:prstGeom>
          <a:noFill/>
          <a:ln/>
        </p:spPr>
        <p:txBody>
          <a:bodyPr wrap="square" lIns="0" tIns="0" rIns="0" bIns="0" rtlCol="0" anchor="t"/>
          <a:lstStyle/>
          <a:p>
            <a:pPr indent="0" marL="0">
              <a:lnSpc>
                <a:spcPts val="4850"/>
              </a:lnSpc>
              <a:buNone/>
            </a:pPr>
            <a:r>
              <a:rPr lang="en-US" sz="3850" dirty="0">
                <a:solidFill>
                  <a:srgbClr val="97B8FF"/>
                </a:solidFill>
                <a:latin typeface="Sora" pitchFamily="34" charset="0"/>
                <a:ea typeface="Sora" pitchFamily="34" charset="-122"/>
                <a:cs typeface="Sora" pitchFamily="34" charset="-120"/>
              </a:rPr>
              <a:t>Personalized Trip Planning and Recommendations</a:t>
            </a:r>
            <a:endParaRPr lang="en-US" sz="3850" dirty="0"/>
          </a:p>
        </p:txBody>
      </p:sp>
      <p:pic>
        <p:nvPicPr>
          <p:cNvPr id="5" name="Image 2" descr="preencoded.png">    </p:cNvPr>
          <p:cNvPicPr>
            <a:picLocks noChangeAspect="1"/>
          </p:cNvPicPr>
          <p:nvPr/>
        </p:nvPicPr>
        <p:blipFill>
          <a:blip r:embed="rId3"/>
          <a:stretch>
            <a:fillRect/>
          </a:stretch>
        </p:blipFill>
        <p:spPr>
          <a:xfrm>
            <a:off x="690801" y="2518886"/>
            <a:ext cx="493395" cy="493395"/>
          </a:xfrm>
          <a:prstGeom prst="rect">
            <a:avLst/>
          </a:prstGeom>
        </p:spPr>
      </p:pic>
      <p:sp>
        <p:nvSpPr>
          <p:cNvPr id="6" name="Text 1"/>
          <p:cNvSpPr/>
          <p:nvPr/>
        </p:nvSpPr>
        <p:spPr>
          <a:xfrm>
            <a:off x="690801" y="3209568"/>
            <a:ext cx="3037165" cy="308372"/>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pitchFamily="34" charset="0"/>
                <a:ea typeface="Sora" pitchFamily="34" charset="-122"/>
                <a:cs typeface="Sora" pitchFamily="34" charset="-120"/>
              </a:rPr>
              <a:t>Advanced Search Filters</a:t>
            </a:r>
            <a:endParaRPr lang="en-US" sz="1900" dirty="0"/>
          </a:p>
        </p:txBody>
      </p:sp>
      <p:sp>
        <p:nvSpPr>
          <p:cNvPr id="7" name="Text 2"/>
          <p:cNvSpPr/>
          <p:nvPr/>
        </p:nvSpPr>
        <p:spPr>
          <a:xfrm>
            <a:off x="690801" y="3636288"/>
            <a:ext cx="3733205" cy="947261"/>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Noto Sans TC" pitchFamily="34" charset="0"/>
                <a:ea typeface="Noto Sans TC" pitchFamily="34" charset="-122"/>
                <a:cs typeface="Noto Sans TC" pitchFamily="34" charset="-120"/>
              </a:rPr>
              <a:t>Our search filters allow you to refine your search based on budget, interests, travel dates, and other preferences.</a:t>
            </a:r>
            <a:endParaRPr lang="en-US" sz="1550" dirty="0"/>
          </a:p>
        </p:txBody>
      </p:sp>
      <p:pic>
        <p:nvPicPr>
          <p:cNvPr id="8" name="Image 3" descr="preencoded.png">    </p:cNvPr>
          <p:cNvPicPr>
            <a:picLocks noChangeAspect="1"/>
          </p:cNvPicPr>
          <p:nvPr/>
        </p:nvPicPr>
        <p:blipFill>
          <a:blip r:embed="rId4"/>
          <a:stretch>
            <a:fillRect/>
          </a:stretch>
        </p:blipFill>
        <p:spPr>
          <a:xfrm>
            <a:off x="4719995" y="2518886"/>
            <a:ext cx="493395" cy="493395"/>
          </a:xfrm>
          <a:prstGeom prst="rect">
            <a:avLst/>
          </a:prstGeom>
        </p:spPr>
      </p:pic>
      <p:sp>
        <p:nvSpPr>
          <p:cNvPr id="9" name="Text 3"/>
          <p:cNvSpPr/>
          <p:nvPr/>
        </p:nvSpPr>
        <p:spPr>
          <a:xfrm>
            <a:off x="4719995" y="3209568"/>
            <a:ext cx="3208615" cy="308372"/>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pitchFamily="34" charset="0"/>
                <a:ea typeface="Sora" pitchFamily="34" charset="-122"/>
                <a:cs typeface="Sora" pitchFamily="34" charset="-120"/>
              </a:rPr>
              <a:t>Smart Recommendations</a:t>
            </a:r>
            <a:endParaRPr lang="en-US" sz="1900" dirty="0"/>
          </a:p>
        </p:txBody>
      </p:sp>
      <p:sp>
        <p:nvSpPr>
          <p:cNvPr id="10" name="Text 4"/>
          <p:cNvSpPr/>
          <p:nvPr/>
        </p:nvSpPr>
        <p:spPr>
          <a:xfrm>
            <a:off x="4719995" y="3636288"/>
            <a:ext cx="3733205" cy="947261"/>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Noto Sans TC" pitchFamily="34" charset="0"/>
                <a:ea typeface="Noto Sans TC" pitchFamily="34" charset="-122"/>
                <a:cs typeface="Noto Sans TC" pitchFamily="34" charset="-120"/>
              </a:rPr>
              <a:t>Based on your preferences, we recommend personalized itineraries and destinations tailored to your interests.</a:t>
            </a:r>
            <a:endParaRPr lang="en-US" sz="1550" dirty="0"/>
          </a:p>
        </p:txBody>
      </p:sp>
      <p:pic>
        <p:nvPicPr>
          <p:cNvPr id="11" name="Image 4" descr="preencoded.png">    </p:cNvPr>
          <p:cNvPicPr>
            <a:picLocks noChangeAspect="1"/>
          </p:cNvPicPr>
          <p:nvPr/>
        </p:nvPicPr>
        <p:blipFill>
          <a:blip r:embed="rId5"/>
          <a:stretch>
            <a:fillRect/>
          </a:stretch>
        </p:blipFill>
        <p:spPr>
          <a:xfrm>
            <a:off x="690801" y="5175647"/>
            <a:ext cx="493395" cy="493395"/>
          </a:xfrm>
          <a:prstGeom prst="rect">
            <a:avLst/>
          </a:prstGeom>
        </p:spPr>
      </p:pic>
      <p:sp>
        <p:nvSpPr>
          <p:cNvPr id="12" name="Text 5"/>
          <p:cNvSpPr/>
          <p:nvPr/>
        </p:nvSpPr>
        <p:spPr>
          <a:xfrm>
            <a:off x="690801" y="5866328"/>
            <a:ext cx="2560320" cy="308372"/>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pitchFamily="34" charset="0"/>
                <a:ea typeface="Sora" pitchFamily="34" charset="-122"/>
                <a:cs typeface="Sora" pitchFamily="34" charset="-120"/>
              </a:rPr>
              <a:t>Expert Travel Advice</a:t>
            </a:r>
            <a:endParaRPr lang="en-US" sz="1900" dirty="0"/>
          </a:p>
        </p:txBody>
      </p:sp>
      <p:sp>
        <p:nvSpPr>
          <p:cNvPr id="13" name="Text 6"/>
          <p:cNvSpPr/>
          <p:nvPr/>
        </p:nvSpPr>
        <p:spPr>
          <a:xfrm>
            <a:off x="690801" y="6293048"/>
            <a:ext cx="3733205" cy="947261"/>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Noto Sans TC" pitchFamily="34" charset="0"/>
                <a:ea typeface="Noto Sans TC" pitchFamily="34" charset="-122"/>
                <a:cs typeface="Noto Sans TC" pitchFamily="34" charset="-120"/>
              </a:rPr>
              <a:t>Our team of travel experts is available to provide personalized recommendations and assistance in planning your trip.</a:t>
            </a:r>
            <a:endParaRPr lang="en-US" sz="1550" dirty="0"/>
          </a:p>
        </p:txBody>
      </p:sp>
      <p:pic>
        <p:nvPicPr>
          <p:cNvPr id="14" name="Image 5" descr="preencoded.png">    </p:cNvPr>
          <p:cNvPicPr>
            <a:picLocks noChangeAspect="1"/>
          </p:cNvPicPr>
          <p:nvPr/>
        </p:nvPicPr>
        <p:blipFill>
          <a:blip r:embed="rId6"/>
          <a:stretch>
            <a:fillRect/>
          </a:stretch>
        </p:blipFill>
        <p:spPr>
          <a:xfrm>
            <a:off x="4719995" y="5175647"/>
            <a:ext cx="493395" cy="493395"/>
          </a:xfrm>
          <a:prstGeom prst="rect">
            <a:avLst/>
          </a:prstGeom>
        </p:spPr>
      </p:pic>
      <p:sp>
        <p:nvSpPr>
          <p:cNvPr id="15" name="Text 7"/>
          <p:cNvSpPr/>
          <p:nvPr/>
        </p:nvSpPr>
        <p:spPr>
          <a:xfrm>
            <a:off x="4719995" y="5866328"/>
            <a:ext cx="2467451" cy="308372"/>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pitchFamily="34" charset="0"/>
                <a:ea typeface="Sora" pitchFamily="34" charset="-122"/>
                <a:cs typeface="Sora" pitchFamily="34" charset="-120"/>
              </a:rPr>
              <a:t>Save Your Favorites</a:t>
            </a:r>
            <a:endParaRPr lang="en-US" sz="1900" dirty="0"/>
          </a:p>
        </p:txBody>
      </p:sp>
      <p:sp>
        <p:nvSpPr>
          <p:cNvPr id="16" name="Text 8"/>
          <p:cNvSpPr/>
          <p:nvPr/>
        </p:nvSpPr>
        <p:spPr>
          <a:xfrm>
            <a:off x="4719995" y="6293048"/>
            <a:ext cx="3733205" cy="947261"/>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Noto Sans TC" pitchFamily="34" charset="0"/>
                <a:ea typeface="Noto Sans TC" pitchFamily="34" charset="-122"/>
                <a:cs typeface="Noto Sans TC" pitchFamily="34" charset="-120"/>
              </a:rPr>
              <a:t>Create a wishlist of your favorite destinations and tours to easily access and manage your trip planning.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69028" y="2226112"/>
            <a:ext cx="5036344" cy="3777258"/>
          </a:xfrm>
          <a:prstGeom prst="rect">
            <a:avLst/>
          </a:prstGeom>
        </p:spPr>
      </p:pic>
      <p:sp>
        <p:nvSpPr>
          <p:cNvPr id="4" name="Text 0"/>
          <p:cNvSpPr/>
          <p:nvPr/>
        </p:nvSpPr>
        <p:spPr>
          <a:xfrm>
            <a:off x="630079" y="496610"/>
            <a:ext cx="7883842" cy="1125141"/>
          </a:xfrm>
          <a:prstGeom prst="rect">
            <a:avLst/>
          </a:prstGeom>
          <a:noFill/>
          <a:ln/>
        </p:spPr>
        <p:txBody>
          <a:bodyPr wrap="square" lIns="0" tIns="0" rIns="0" bIns="0" rtlCol="0" anchor="t"/>
          <a:lstStyle/>
          <a:p>
            <a:pPr indent="0" marL="0">
              <a:lnSpc>
                <a:spcPts val="4400"/>
              </a:lnSpc>
              <a:buNone/>
            </a:pPr>
            <a:r>
              <a:rPr lang="en-US" sz="3500" dirty="0">
                <a:solidFill>
                  <a:srgbClr val="97B8FF"/>
                </a:solidFill>
                <a:latin typeface="Sora" pitchFamily="34" charset="0"/>
                <a:ea typeface="Sora" pitchFamily="34" charset="-122"/>
                <a:cs typeface="Sora" pitchFamily="34" charset="-120"/>
              </a:rPr>
              <a:t>Secure and Convenient Booking Process</a:t>
            </a:r>
            <a:endParaRPr lang="en-US" sz="3500" dirty="0"/>
          </a:p>
        </p:txBody>
      </p:sp>
      <p:sp>
        <p:nvSpPr>
          <p:cNvPr id="5" name="Shape 1"/>
          <p:cNvSpPr/>
          <p:nvPr/>
        </p:nvSpPr>
        <p:spPr>
          <a:xfrm>
            <a:off x="888683" y="1891784"/>
            <a:ext cx="22860" cy="5841206"/>
          </a:xfrm>
          <a:prstGeom prst="roundRect">
            <a:avLst>
              <a:gd name="adj" fmla="val 118127"/>
            </a:avLst>
          </a:prstGeom>
          <a:solidFill>
            <a:srgbClr val="3F3F44"/>
          </a:solidFill>
          <a:ln/>
        </p:spPr>
      </p:sp>
      <p:sp>
        <p:nvSpPr>
          <p:cNvPr id="6" name="Shape 2"/>
          <p:cNvSpPr/>
          <p:nvPr/>
        </p:nvSpPr>
        <p:spPr>
          <a:xfrm>
            <a:off x="1079778" y="2285405"/>
            <a:ext cx="630079" cy="22860"/>
          </a:xfrm>
          <a:prstGeom prst="roundRect">
            <a:avLst>
              <a:gd name="adj" fmla="val 118127"/>
            </a:avLst>
          </a:prstGeom>
          <a:solidFill>
            <a:srgbClr val="3F3F44"/>
          </a:solidFill>
          <a:ln/>
        </p:spPr>
      </p:sp>
      <p:sp>
        <p:nvSpPr>
          <p:cNvPr id="7" name="Shape 3"/>
          <p:cNvSpPr/>
          <p:nvPr/>
        </p:nvSpPr>
        <p:spPr>
          <a:xfrm>
            <a:off x="697587" y="2094309"/>
            <a:ext cx="405051" cy="405051"/>
          </a:xfrm>
          <a:prstGeom prst="roundRect">
            <a:avLst>
              <a:gd name="adj" fmla="val 6667"/>
            </a:avLst>
          </a:prstGeom>
          <a:solidFill>
            <a:srgbClr val="26262B"/>
          </a:solidFill>
          <a:ln/>
        </p:spPr>
      </p:sp>
      <p:sp>
        <p:nvSpPr>
          <p:cNvPr id="8" name="Text 4"/>
          <p:cNvSpPr/>
          <p:nvPr/>
        </p:nvSpPr>
        <p:spPr>
          <a:xfrm>
            <a:off x="842963" y="2161818"/>
            <a:ext cx="114181" cy="270034"/>
          </a:xfrm>
          <a:prstGeom prst="rect">
            <a:avLst/>
          </a:prstGeom>
          <a:noFill/>
          <a:ln/>
        </p:spPr>
        <p:txBody>
          <a:bodyPr wrap="none" lIns="0" tIns="0" rIns="0" bIns="0" rtlCol="0" anchor="t"/>
          <a:lstStyle/>
          <a:p>
            <a:pPr algn="ctr" indent="0" marL="0">
              <a:lnSpc>
                <a:spcPts val="2100"/>
              </a:lnSpc>
              <a:buNone/>
            </a:pPr>
            <a:r>
              <a:rPr lang="en-US" sz="2100" dirty="0">
                <a:solidFill>
                  <a:srgbClr val="E0D6DE"/>
                </a:solidFill>
                <a:latin typeface="Sora" pitchFamily="34" charset="0"/>
                <a:ea typeface="Sora" pitchFamily="34" charset="-122"/>
                <a:cs typeface="Sora" pitchFamily="34" charset="-120"/>
              </a:rPr>
              <a:t>1</a:t>
            </a:r>
            <a:endParaRPr lang="en-US" sz="2100" dirty="0"/>
          </a:p>
        </p:txBody>
      </p:sp>
      <p:sp>
        <p:nvSpPr>
          <p:cNvPr id="9" name="Text 5"/>
          <p:cNvSpPr/>
          <p:nvPr/>
        </p:nvSpPr>
        <p:spPr>
          <a:xfrm>
            <a:off x="1890236" y="2071807"/>
            <a:ext cx="2273260" cy="281226"/>
          </a:xfrm>
          <a:prstGeom prst="rect">
            <a:avLst/>
          </a:prstGeom>
          <a:noFill/>
          <a:ln/>
        </p:spPr>
        <p:txBody>
          <a:bodyPr wrap="none" lIns="0" tIns="0" rIns="0" bIns="0" rtlCol="0" anchor="t"/>
          <a:lstStyle/>
          <a:p>
            <a:pPr algn="l" indent="0" marL="0">
              <a:lnSpc>
                <a:spcPts val="2200"/>
              </a:lnSpc>
              <a:buNone/>
            </a:pPr>
            <a:r>
              <a:rPr lang="en-US" sz="1750" dirty="0">
                <a:solidFill>
                  <a:srgbClr val="E0D6DE"/>
                </a:solidFill>
                <a:latin typeface="Sora" pitchFamily="34" charset="0"/>
                <a:ea typeface="Sora" pitchFamily="34" charset="-122"/>
                <a:cs typeface="Sora" pitchFamily="34" charset="-120"/>
              </a:rPr>
              <a:t>Browse and Choose</a:t>
            </a:r>
            <a:endParaRPr lang="en-US" sz="1750" dirty="0"/>
          </a:p>
        </p:txBody>
      </p:sp>
      <p:sp>
        <p:nvSpPr>
          <p:cNvPr id="10" name="Text 6"/>
          <p:cNvSpPr/>
          <p:nvPr/>
        </p:nvSpPr>
        <p:spPr>
          <a:xfrm>
            <a:off x="1890236" y="2461022"/>
            <a:ext cx="6623685" cy="576024"/>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Explore our wide range of tour and travel packages and select the one that best suits your needs.</a:t>
            </a:r>
            <a:endParaRPr lang="en-US" sz="1400" dirty="0"/>
          </a:p>
        </p:txBody>
      </p:sp>
      <p:sp>
        <p:nvSpPr>
          <p:cNvPr id="11" name="Shape 7"/>
          <p:cNvSpPr/>
          <p:nvPr/>
        </p:nvSpPr>
        <p:spPr>
          <a:xfrm>
            <a:off x="1079778" y="3790712"/>
            <a:ext cx="630079" cy="22860"/>
          </a:xfrm>
          <a:prstGeom prst="roundRect">
            <a:avLst>
              <a:gd name="adj" fmla="val 118127"/>
            </a:avLst>
          </a:prstGeom>
          <a:solidFill>
            <a:srgbClr val="3F3F44"/>
          </a:solidFill>
          <a:ln/>
        </p:spPr>
      </p:sp>
      <p:sp>
        <p:nvSpPr>
          <p:cNvPr id="12" name="Shape 8"/>
          <p:cNvSpPr/>
          <p:nvPr/>
        </p:nvSpPr>
        <p:spPr>
          <a:xfrm>
            <a:off x="697587" y="3599617"/>
            <a:ext cx="405051" cy="405051"/>
          </a:xfrm>
          <a:prstGeom prst="roundRect">
            <a:avLst>
              <a:gd name="adj" fmla="val 6667"/>
            </a:avLst>
          </a:prstGeom>
          <a:solidFill>
            <a:srgbClr val="26262B"/>
          </a:solidFill>
          <a:ln/>
        </p:spPr>
      </p:sp>
      <p:sp>
        <p:nvSpPr>
          <p:cNvPr id="13" name="Text 9"/>
          <p:cNvSpPr/>
          <p:nvPr/>
        </p:nvSpPr>
        <p:spPr>
          <a:xfrm>
            <a:off x="815935" y="3667125"/>
            <a:ext cx="168235" cy="270034"/>
          </a:xfrm>
          <a:prstGeom prst="rect">
            <a:avLst/>
          </a:prstGeom>
          <a:noFill/>
          <a:ln/>
        </p:spPr>
        <p:txBody>
          <a:bodyPr wrap="none" lIns="0" tIns="0" rIns="0" bIns="0" rtlCol="0" anchor="t"/>
          <a:lstStyle/>
          <a:p>
            <a:pPr algn="ctr" indent="0" marL="0">
              <a:lnSpc>
                <a:spcPts val="2100"/>
              </a:lnSpc>
              <a:buNone/>
            </a:pPr>
            <a:r>
              <a:rPr lang="en-US" sz="2100" dirty="0">
                <a:solidFill>
                  <a:srgbClr val="E0D6DE"/>
                </a:solidFill>
                <a:latin typeface="Sora" pitchFamily="34" charset="0"/>
                <a:ea typeface="Sora" pitchFamily="34" charset="-122"/>
                <a:cs typeface="Sora" pitchFamily="34" charset="-120"/>
              </a:rPr>
              <a:t>2</a:t>
            </a:r>
            <a:endParaRPr lang="en-US" sz="2100" dirty="0"/>
          </a:p>
        </p:txBody>
      </p:sp>
      <p:sp>
        <p:nvSpPr>
          <p:cNvPr id="14" name="Text 10"/>
          <p:cNvSpPr/>
          <p:nvPr/>
        </p:nvSpPr>
        <p:spPr>
          <a:xfrm>
            <a:off x="1890236" y="3577114"/>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E0D6DE"/>
                </a:solidFill>
                <a:latin typeface="Sora" pitchFamily="34" charset="0"/>
                <a:ea typeface="Sora" pitchFamily="34" charset="-122"/>
                <a:cs typeface="Sora" pitchFamily="34" charset="-120"/>
              </a:rPr>
              <a:t>Secure Payment</a:t>
            </a:r>
            <a:endParaRPr lang="en-US" sz="1750" dirty="0"/>
          </a:p>
        </p:txBody>
      </p:sp>
      <p:sp>
        <p:nvSpPr>
          <p:cNvPr id="15" name="Text 11"/>
          <p:cNvSpPr/>
          <p:nvPr/>
        </p:nvSpPr>
        <p:spPr>
          <a:xfrm>
            <a:off x="1890236" y="3966329"/>
            <a:ext cx="6623685" cy="576024"/>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Our secure payment gateway protects your personal and financial information during the booking process.</a:t>
            </a:r>
            <a:endParaRPr lang="en-US" sz="1400" dirty="0"/>
          </a:p>
        </p:txBody>
      </p:sp>
      <p:sp>
        <p:nvSpPr>
          <p:cNvPr id="16" name="Shape 12"/>
          <p:cNvSpPr/>
          <p:nvPr/>
        </p:nvSpPr>
        <p:spPr>
          <a:xfrm>
            <a:off x="1079778" y="5296019"/>
            <a:ext cx="630079" cy="22860"/>
          </a:xfrm>
          <a:prstGeom prst="roundRect">
            <a:avLst>
              <a:gd name="adj" fmla="val 118127"/>
            </a:avLst>
          </a:prstGeom>
          <a:solidFill>
            <a:srgbClr val="3F3F44"/>
          </a:solidFill>
          <a:ln/>
        </p:spPr>
      </p:sp>
      <p:sp>
        <p:nvSpPr>
          <p:cNvPr id="17" name="Shape 13"/>
          <p:cNvSpPr/>
          <p:nvPr/>
        </p:nvSpPr>
        <p:spPr>
          <a:xfrm>
            <a:off x="697587" y="5104924"/>
            <a:ext cx="405051" cy="405051"/>
          </a:xfrm>
          <a:prstGeom prst="roundRect">
            <a:avLst>
              <a:gd name="adj" fmla="val 6667"/>
            </a:avLst>
          </a:prstGeom>
          <a:solidFill>
            <a:srgbClr val="26262B"/>
          </a:solidFill>
          <a:ln/>
        </p:spPr>
      </p:sp>
      <p:sp>
        <p:nvSpPr>
          <p:cNvPr id="18" name="Text 14"/>
          <p:cNvSpPr/>
          <p:nvPr/>
        </p:nvSpPr>
        <p:spPr>
          <a:xfrm>
            <a:off x="816412" y="5172432"/>
            <a:ext cx="167402" cy="270034"/>
          </a:xfrm>
          <a:prstGeom prst="rect">
            <a:avLst/>
          </a:prstGeom>
          <a:noFill/>
          <a:ln/>
        </p:spPr>
        <p:txBody>
          <a:bodyPr wrap="none" lIns="0" tIns="0" rIns="0" bIns="0" rtlCol="0" anchor="t"/>
          <a:lstStyle/>
          <a:p>
            <a:pPr algn="ctr" indent="0" marL="0">
              <a:lnSpc>
                <a:spcPts val="2100"/>
              </a:lnSpc>
              <a:buNone/>
            </a:pPr>
            <a:r>
              <a:rPr lang="en-US" sz="2100" dirty="0">
                <a:solidFill>
                  <a:srgbClr val="E0D6DE"/>
                </a:solidFill>
                <a:latin typeface="Sora" pitchFamily="34" charset="0"/>
                <a:ea typeface="Sora" pitchFamily="34" charset="-122"/>
                <a:cs typeface="Sora" pitchFamily="34" charset="-120"/>
              </a:rPr>
              <a:t>3</a:t>
            </a:r>
            <a:endParaRPr lang="en-US" sz="2100" dirty="0"/>
          </a:p>
        </p:txBody>
      </p:sp>
      <p:sp>
        <p:nvSpPr>
          <p:cNvPr id="19" name="Text 15"/>
          <p:cNvSpPr/>
          <p:nvPr/>
        </p:nvSpPr>
        <p:spPr>
          <a:xfrm>
            <a:off x="1890236" y="5082421"/>
            <a:ext cx="2397562" cy="281226"/>
          </a:xfrm>
          <a:prstGeom prst="rect">
            <a:avLst/>
          </a:prstGeom>
          <a:noFill/>
          <a:ln/>
        </p:spPr>
        <p:txBody>
          <a:bodyPr wrap="none" lIns="0" tIns="0" rIns="0" bIns="0" rtlCol="0" anchor="t"/>
          <a:lstStyle/>
          <a:p>
            <a:pPr algn="l" indent="0" marL="0">
              <a:lnSpc>
                <a:spcPts val="2200"/>
              </a:lnSpc>
              <a:buNone/>
            </a:pPr>
            <a:r>
              <a:rPr lang="en-US" sz="1750" dirty="0">
                <a:solidFill>
                  <a:srgbClr val="E0D6DE"/>
                </a:solidFill>
                <a:latin typeface="Sora" pitchFamily="34" charset="0"/>
                <a:ea typeface="Sora" pitchFamily="34" charset="-122"/>
                <a:cs typeface="Sora" pitchFamily="34" charset="-120"/>
              </a:rPr>
              <a:t>Instant Confirmation</a:t>
            </a:r>
            <a:endParaRPr lang="en-US" sz="1750" dirty="0"/>
          </a:p>
        </p:txBody>
      </p:sp>
      <p:sp>
        <p:nvSpPr>
          <p:cNvPr id="20" name="Text 16"/>
          <p:cNvSpPr/>
          <p:nvPr/>
        </p:nvSpPr>
        <p:spPr>
          <a:xfrm>
            <a:off x="1890236" y="5471636"/>
            <a:ext cx="6623685" cy="576024"/>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Receive immediate confirmation of your booking, along with detailed travel information and itinerary.</a:t>
            </a:r>
            <a:endParaRPr lang="en-US" sz="1400" dirty="0"/>
          </a:p>
        </p:txBody>
      </p:sp>
      <p:sp>
        <p:nvSpPr>
          <p:cNvPr id="21" name="Shape 17"/>
          <p:cNvSpPr/>
          <p:nvPr/>
        </p:nvSpPr>
        <p:spPr>
          <a:xfrm>
            <a:off x="1079778" y="6801326"/>
            <a:ext cx="630079" cy="22860"/>
          </a:xfrm>
          <a:prstGeom prst="roundRect">
            <a:avLst>
              <a:gd name="adj" fmla="val 118127"/>
            </a:avLst>
          </a:prstGeom>
          <a:solidFill>
            <a:srgbClr val="3F3F44"/>
          </a:solidFill>
          <a:ln/>
        </p:spPr>
      </p:sp>
      <p:sp>
        <p:nvSpPr>
          <p:cNvPr id="22" name="Shape 18"/>
          <p:cNvSpPr/>
          <p:nvPr/>
        </p:nvSpPr>
        <p:spPr>
          <a:xfrm>
            <a:off x="697587" y="6610231"/>
            <a:ext cx="405051" cy="405051"/>
          </a:xfrm>
          <a:prstGeom prst="roundRect">
            <a:avLst>
              <a:gd name="adj" fmla="val 6667"/>
            </a:avLst>
          </a:prstGeom>
          <a:solidFill>
            <a:srgbClr val="26262B"/>
          </a:solidFill>
          <a:ln/>
        </p:spPr>
      </p:sp>
      <p:sp>
        <p:nvSpPr>
          <p:cNvPr id="23" name="Text 19"/>
          <p:cNvSpPr/>
          <p:nvPr/>
        </p:nvSpPr>
        <p:spPr>
          <a:xfrm>
            <a:off x="812006" y="6677739"/>
            <a:ext cx="176093" cy="270034"/>
          </a:xfrm>
          <a:prstGeom prst="rect">
            <a:avLst/>
          </a:prstGeom>
          <a:noFill/>
          <a:ln/>
        </p:spPr>
        <p:txBody>
          <a:bodyPr wrap="none" lIns="0" tIns="0" rIns="0" bIns="0" rtlCol="0" anchor="t"/>
          <a:lstStyle/>
          <a:p>
            <a:pPr algn="ctr" indent="0" marL="0">
              <a:lnSpc>
                <a:spcPts val="2100"/>
              </a:lnSpc>
              <a:buNone/>
            </a:pPr>
            <a:r>
              <a:rPr lang="en-US" sz="2100" dirty="0">
                <a:solidFill>
                  <a:srgbClr val="E0D6DE"/>
                </a:solidFill>
                <a:latin typeface="Sora" pitchFamily="34" charset="0"/>
                <a:ea typeface="Sora" pitchFamily="34" charset="-122"/>
                <a:cs typeface="Sora" pitchFamily="34" charset="-120"/>
              </a:rPr>
              <a:t>4</a:t>
            </a:r>
            <a:endParaRPr lang="en-US" sz="2100" dirty="0"/>
          </a:p>
        </p:txBody>
      </p:sp>
      <p:sp>
        <p:nvSpPr>
          <p:cNvPr id="24" name="Text 20"/>
          <p:cNvSpPr/>
          <p:nvPr/>
        </p:nvSpPr>
        <p:spPr>
          <a:xfrm>
            <a:off x="1890236" y="6587728"/>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E0D6DE"/>
                </a:solidFill>
                <a:latin typeface="Sora" pitchFamily="34" charset="0"/>
                <a:ea typeface="Sora" pitchFamily="34" charset="-122"/>
                <a:cs typeface="Sora" pitchFamily="34" charset="-120"/>
              </a:rPr>
              <a:t>Manage Your Trip</a:t>
            </a:r>
            <a:endParaRPr lang="en-US" sz="1750" dirty="0"/>
          </a:p>
        </p:txBody>
      </p:sp>
      <p:sp>
        <p:nvSpPr>
          <p:cNvPr id="25" name="Text 21"/>
          <p:cNvSpPr/>
          <p:nvPr/>
        </p:nvSpPr>
        <p:spPr>
          <a:xfrm>
            <a:off x="1890236" y="6976943"/>
            <a:ext cx="6623685" cy="576024"/>
          </a:xfrm>
          <a:prstGeom prst="rect">
            <a:avLst/>
          </a:prstGeom>
          <a:noFill/>
          <a:ln/>
        </p:spPr>
        <p:txBody>
          <a:bodyPr wrap="square" lIns="0" tIns="0" rIns="0" bIns="0" rtlCol="0" anchor="t"/>
          <a:lstStyle/>
          <a:p>
            <a:pPr algn="l"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Access your booking details, manage your itinerary, and contact customer support through your online account.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6533" y="889873"/>
            <a:ext cx="4961334" cy="6449735"/>
          </a:xfrm>
          <a:prstGeom prst="rect">
            <a:avLst/>
          </a:prstGeom>
        </p:spPr>
      </p:pic>
      <p:sp>
        <p:nvSpPr>
          <p:cNvPr id="4" name="Text 0"/>
          <p:cNvSpPr/>
          <p:nvPr/>
        </p:nvSpPr>
        <p:spPr>
          <a:xfrm>
            <a:off x="735330" y="779621"/>
            <a:ext cx="7673340" cy="1313259"/>
          </a:xfrm>
          <a:prstGeom prst="rect">
            <a:avLst/>
          </a:prstGeom>
          <a:noFill/>
          <a:ln/>
        </p:spPr>
        <p:txBody>
          <a:bodyPr wrap="square" lIns="0" tIns="0" rIns="0" bIns="0" rtlCol="0" anchor="t"/>
          <a:lstStyle/>
          <a:p>
            <a:pPr indent="0" marL="0">
              <a:lnSpc>
                <a:spcPts val="5150"/>
              </a:lnSpc>
              <a:buNone/>
            </a:pPr>
            <a:r>
              <a:rPr lang="en-US" sz="4100" dirty="0">
                <a:solidFill>
                  <a:srgbClr val="97B8FF"/>
                </a:solidFill>
                <a:latin typeface="Sora" pitchFamily="34" charset="0"/>
                <a:ea typeface="Sora" pitchFamily="34" charset="-122"/>
                <a:cs typeface="Sora" pitchFamily="34" charset="-120"/>
              </a:rPr>
              <a:t>Detailed Destination Information and Guides</a:t>
            </a:r>
            <a:endParaRPr lang="en-US" sz="4100" dirty="0"/>
          </a:p>
        </p:txBody>
      </p:sp>
      <p:pic>
        <p:nvPicPr>
          <p:cNvPr id="5" name="Image 2" descr="preencoded.png">    </p:cNvPr>
          <p:cNvPicPr>
            <a:picLocks noChangeAspect="1"/>
          </p:cNvPicPr>
          <p:nvPr/>
        </p:nvPicPr>
        <p:blipFill>
          <a:blip r:embed="rId3"/>
          <a:stretch>
            <a:fillRect/>
          </a:stretch>
        </p:blipFill>
        <p:spPr>
          <a:xfrm>
            <a:off x="735330" y="2407920"/>
            <a:ext cx="1050488" cy="1680686"/>
          </a:xfrm>
          <a:prstGeom prst="rect">
            <a:avLst/>
          </a:prstGeom>
        </p:spPr>
      </p:pic>
      <p:sp>
        <p:nvSpPr>
          <p:cNvPr id="6" name="Text 1"/>
          <p:cNvSpPr/>
          <p:nvPr/>
        </p:nvSpPr>
        <p:spPr>
          <a:xfrm>
            <a:off x="2100858" y="2617946"/>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pitchFamily="34" charset="0"/>
                <a:ea typeface="Sora" pitchFamily="34" charset="-122"/>
                <a:cs typeface="Sora" pitchFamily="34" charset="-120"/>
              </a:rPr>
              <a:t>Destination Pages</a:t>
            </a:r>
            <a:endParaRPr lang="en-US" sz="2050" dirty="0"/>
          </a:p>
        </p:txBody>
      </p:sp>
      <p:sp>
        <p:nvSpPr>
          <p:cNvPr id="7" name="Text 2"/>
          <p:cNvSpPr/>
          <p:nvPr/>
        </p:nvSpPr>
        <p:spPr>
          <a:xfrm>
            <a:off x="2100858" y="3072170"/>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Discover comprehensive information about each destination, including its history, culture, attractions, and practical tips.</a:t>
            </a:r>
            <a:endParaRPr lang="en-US" sz="1650" dirty="0"/>
          </a:p>
        </p:txBody>
      </p:sp>
      <p:pic>
        <p:nvPicPr>
          <p:cNvPr id="8" name="Image 3" descr="preencoded.png">    </p:cNvPr>
          <p:cNvPicPr>
            <a:picLocks noChangeAspect="1"/>
          </p:cNvPicPr>
          <p:nvPr/>
        </p:nvPicPr>
        <p:blipFill>
          <a:blip r:embed="rId4"/>
          <a:stretch>
            <a:fillRect/>
          </a:stretch>
        </p:blipFill>
        <p:spPr>
          <a:xfrm>
            <a:off x="735330" y="4088606"/>
            <a:ext cx="1050488" cy="1680686"/>
          </a:xfrm>
          <a:prstGeom prst="rect">
            <a:avLst/>
          </a:prstGeom>
        </p:spPr>
      </p:pic>
      <p:sp>
        <p:nvSpPr>
          <p:cNvPr id="9" name="Text 3"/>
          <p:cNvSpPr/>
          <p:nvPr/>
        </p:nvSpPr>
        <p:spPr>
          <a:xfrm>
            <a:off x="2100858" y="4298633"/>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pitchFamily="34" charset="0"/>
                <a:ea typeface="Sora" pitchFamily="34" charset="-122"/>
                <a:cs typeface="Sora" pitchFamily="34" charset="-120"/>
              </a:rPr>
              <a:t>Interactive Maps</a:t>
            </a:r>
            <a:endParaRPr lang="en-US" sz="2050" dirty="0"/>
          </a:p>
        </p:txBody>
      </p:sp>
      <p:sp>
        <p:nvSpPr>
          <p:cNvPr id="10" name="Text 4"/>
          <p:cNvSpPr/>
          <p:nvPr/>
        </p:nvSpPr>
        <p:spPr>
          <a:xfrm>
            <a:off x="2100858" y="4752856"/>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Browse interactive maps to explore the layout of cities, find points of interest, and plan your itinerary.</a:t>
            </a:r>
            <a:endParaRPr lang="en-US" sz="1650" dirty="0"/>
          </a:p>
        </p:txBody>
      </p:sp>
      <p:pic>
        <p:nvPicPr>
          <p:cNvPr id="11" name="Image 4" descr="preencoded.png">    </p:cNvPr>
          <p:cNvPicPr>
            <a:picLocks noChangeAspect="1"/>
          </p:cNvPicPr>
          <p:nvPr/>
        </p:nvPicPr>
        <p:blipFill>
          <a:blip r:embed="rId5"/>
          <a:stretch>
            <a:fillRect/>
          </a:stretch>
        </p:blipFill>
        <p:spPr>
          <a:xfrm>
            <a:off x="735330" y="5769293"/>
            <a:ext cx="1050488" cy="1680686"/>
          </a:xfrm>
          <a:prstGeom prst="rect">
            <a:avLst/>
          </a:prstGeom>
        </p:spPr>
      </p:pic>
      <p:sp>
        <p:nvSpPr>
          <p:cNvPr id="12" name="Text 5"/>
          <p:cNvSpPr/>
          <p:nvPr/>
        </p:nvSpPr>
        <p:spPr>
          <a:xfrm>
            <a:off x="2100858" y="5979319"/>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E0D6DE"/>
                </a:solidFill>
                <a:latin typeface="Sora" pitchFamily="34" charset="0"/>
                <a:ea typeface="Sora" pitchFamily="34" charset="-122"/>
                <a:cs typeface="Sora" pitchFamily="34" charset="-120"/>
              </a:rPr>
              <a:t>Local Guides</a:t>
            </a:r>
            <a:endParaRPr lang="en-US" sz="2050" dirty="0"/>
          </a:p>
        </p:txBody>
      </p:sp>
      <p:sp>
        <p:nvSpPr>
          <p:cNvPr id="13" name="Text 6"/>
          <p:cNvSpPr/>
          <p:nvPr/>
        </p:nvSpPr>
        <p:spPr>
          <a:xfrm>
            <a:off x="2100858" y="6433542"/>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E0D6DE"/>
                </a:solidFill>
                <a:latin typeface="Noto Sans TC" pitchFamily="34" charset="0"/>
                <a:ea typeface="Noto Sans TC" pitchFamily="34" charset="-122"/>
                <a:cs typeface="Noto Sans TC" pitchFamily="34" charset="-120"/>
              </a:rPr>
              <a:t>Access detailed guides with recommendations on restaurants, shops, activities, and hidden gems in each destination.</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1635"/>
          </a:xfrm>
          <a:prstGeom prst="rect">
            <a:avLst/>
          </a:prstGeom>
        </p:spPr>
      </p:pic>
      <p:pic>
        <p:nvPicPr>
          <p:cNvPr id="3" name="Image 1" descr="preencoded.png">    </p:cNvPr>
          <p:cNvPicPr>
            <a:picLocks noChangeAspect="1"/>
          </p:cNvPicPr>
          <p:nvPr/>
        </p:nvPicPr>
        <p:blipFill>
          <a:blip r:embed="rId2"/>
          <a:stretch>
            <a:fillRect/>
          </a:stretch>
        </p:blipFill>
        <p:spPr>
          <a:xfrm>
            <a:off x="5753695" y="260152"/>
            <a:ext cx="3123009" cy="2081332"/>
          </a:xfrm>
          <a:prstGeom prst="rect">
            <a:avLst/>
          </a:prstGeom>
        </p:spPr>
      </p:pic>
      <p:sp>
        <p:nvSpPr>
          <p:cNvPr id="4" name="Text 0"/>
          <p:cNvSpPr/>
          <p:nvPr/>
        </p:nvSpPr>
        <p:spPr>
          <a:xfrm>
            <a:off x="728424" y="3338036"/>
            <a:ext cx="13173551" cy="1300639"/>
          </a:xfrm>
          <a:prstGeom prst="rect">
            <a:avLst/>
          </a:prstGeom>
          <a:noFill/>
          <a:ln/>
        </p:spPr>
        <p:txBody>
          <a:bodyPr wrap="square" lIns="0" tIns="0" rIns="0" bIns="0" rtlCol="0" anchor="t"/>
          <a:lstStyle/>
          <a:p>
            <a:pPr indent="0" marL="0">
              <a:lnSpc>
                <a:spcPts val="5100"/>
              </a:lnSpc>
              <a:buNone/>
            </a:pPr>
            <a:r>
              <a:rPr lang="en-US" sz="4050" dirty="0">
                <a:solidFill>
                  <a:srgbClr val="97B8FF"/>
                </a:solidFill>
                <a:latin typeface="Sora" pitchFamily="34" charset="0"/>
                <a:ea typeface="Sora" pitchFamily="34" charset="-122"/>
                <a:cs typeface="Sora" pitchFamily="34" charset="-120"/>
              </a:rPr>
              <a:t>Testimonials and Reviews from Satisfied Customers</a:t>
            </a:r>
            <a:endParaRPr lang="en-US" sz="4050" dirty="0"/>
          </a:p>
        </p:txBody>
      </p:sp>
      <p:sp>
        <p:nvSpPr>
          <p:cNvPr id="5" name="Shape 1"/>
          <p:cNvSpPr/>
          <p:nvPr/>
        </p:nvSpPr>
        <p:spPr>
          <a:xfrm>
            <a:off x="728424" y="4950857"/>
            <a:ext cx="13173551" cy="2542223"/>
          </a:xfrm>
          <a:prstGeom prst="roundRect">
            <a:avLst>
              <a:gd name="adj" fmla="val 1228"/>
            </a:avLst>
          </a:prstGeom>
          <a:noFill/>
          <a:ln w="7620">
            <a:solidFill>
              <a:srgbClr val="FFFFFF">
                <a:alpha val="24000"/>
              </a:srgbClr>
            </a:solidFill>
            <a:prstDash val="solid"/>
          </a:ln>
        </p:spPr>
      </p:sp>
      <p:sp>
        <p:nvSpPr>
          <p:cNvPr id="6" name="Shape 2"/>
          <p:cNvSpPr/>
          <p:nvPr/>
        </p:nvSpPr>
        <p:spPr>
          <a:xfrm>
            <a:off x="736044" y="4958477"/>
            <a:ext cx="13156883" cy="597694"/>
          </a:xfrm>
          <a:prstGeom prst="rect">
            <a:avLst/>
          </a:prstGeom>
          <a:solidFill>
            <a:srgbClr val="FFFFFF">
              <a:alpha val="4000"/>
            </a:srgbClr>
          </a:solidFill>
          <a:ln/>
        </p:spPr>
      </p:sp>
      <p:sp>
        <p:nvSpPr>
          <p:cNvPr id="7" name="Text 3"/>
          <p:cNvSpPr/>
          <p:nvPr/>
        </p:nvSpPr>
        <p:spPr>
          <a:xfrm>
            <a:off x="945833" y="5090874"/>
            <a:ext cx="3965019" cy="332899"/>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Testimonial 1</a:t>
            </a:r>
            <a:endParaRPr lang="en-US" sz="1600" dirty="0"/>
          </a:p>
        </p:txBody>
      </p:sp>
      <p:sp>
        <p:nvSpPr>
          <p:cNvPr id="8" name="Text 4"/>
          <p:cNvSpPr/>
          <p:nvPr/>
        </p:nvSpPr>
        <p:spPr>
          <a:xfrm>
            <a:off x="5334714" y="5090874"/>
            <a:ext cx="3961209" cy="332899"/>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Testimonial 2</a:t>
            </a:r>
            <a:endParaRPr lang="en-US" sz="1600" dirty="0"/>
          </a:p>
        </p:txBody>
      </p:sp>
      <p:sp>
        <p:nvSpPr>
          <p:cNvPr id="9" name="Text 5"/>
          <p:cNvSpPr/>
          <p:nvPr/>
        </p:nvSpPr>
        <p:spPr>
          <a:xfrm>
            <a:off x="9719786" y="5090874"/>
            <a:ext cx="3965019" cy="332899"/>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Testimonial 3</a:t>
            </a:r>
            <a:endParaRPr lang="en-US" sz="1600" dirty="0"/>
          </a:p>
        </p:txBody>
      </p:sp>
      <p:sp>
        <p:nvSpPr>
          <p:cNvPr id="10" name="Shape 6"/>
          <p:cNvSpPr/>
          <p:nvPr/>
        </p:nvSpPr>
        <p:spPr>
          <a:xfrm>
            <a:off x="736044" y="5556171"/>
            <a:ext cx="13156883" cy="1929289"/>
          </a:xfrm>
          <a:prstGeom prst="rect">
            <a:avLst/>
          </a:prstGeom>
          <a:solidFill>
            <a:srgbClr val="000000">
              <a:alpha val="4000"/>
            </a:srgbClr>
          </a:solidFill>
          <a:ln/>
        </p:spPr>
      </p:sp>
      <p:sp>
        <p:nvSpPr>
          <p:cNvPr id="11" name="Text 7"/>
          <p:cNvSpPr/>
          <p:nvPr/>
        </p:nvSpPr>
        <p:spPr>
          <a:xfrm>
            <a:off x="945833" y="5688568"/>
            <a:ext cx="3965019" cy="1331595"/>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"Our trip to Italy was absolutely amazing! The tour was well-organized and our guide was knowledgeable and friendly. Highly recommended!"</a:t>
            </a:r>
            <a:endParaRPr lang="en-US" sz="1600" dirty="0"/>
          </a:p>
        </p:txBody>
      </p:sp>
      <p:sp>
        <p:nvSpPr>
          <p:cNvPr id="12" name="Text 8"/>
          <p:cNvSpPr/>
          <p:nvPr/>
        </p:nvSpPr>
        <p:spPr>
          <a:xfrm>
            <a:off x="5334714" y="5688568"/>
            <a:ext cx="3961209" cy="1331595"/>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"We had a fantastic time on our family vacation to the Bahamas. The accommodations were excellent and the activities were perfect for all ages."</a:t>
            </a:r>
            <a:endParaRPr lang="en-US" sz="1600" dirty="0"/>
          </a:p>
        </p:txBody>
      </p:sp>
      <p:sp>
        <p:nvSpPr>
          <p:cNvPr id="13" name="Text 9"/>
          <p:cNvSpPr/>
          <p:nvPr/>
        </p:nvSpPr>
        <p:spPr>
          <a:xfrm>
            <a:off x="9719786" y="5688568"/>
            <a:ext cx="3965019" cy="1664494"/>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"The customer service was exceptional. We had a minor issue with our booking, but the team quickly resolved it and went above and beyond to ensure our satisfaction."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47405"/>
            <a:ext cx="1234821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pitchFamily="34" charset="0"/>
                <a:ea typeface="Sora" pitchFamily="34" charset="-122"/>
                <a:cs typeface="Sora" pitchFamily="34" charset="-120"/>
              </a:rPr>
              <a:t>Mobile-Friendly Features and Functionality</a:t>
            </a:r>
            <a:endParaRPr lang="en-US" sz="4450" dirty="0"/>
          </a:p>
        </p:txBody>
      </p:sp>
      <p:pic>
        <p:nvPicPr>
          <p:cNvPr id="3" name="Image 0" descr="preencoded.png">    </p:cNvPr>
          <p:cNvPicPr>
            <a:picLocks noChangeAspect="1"/>
          </p:cNvPicPr>
          <p:nvPr/>
        </p:nvPicPr>
        <p:blipFill>
          <a:blip r:embed="rId1"/>
          <a:stretch>
            <a:fillRect/>
          </a:stretch>
        </p:blipFill>
        <p:spPr>
          <a:xfrm>
            <a:off x="793790" y="2309813"/>
            <a:ext cx="4120753" cy="2546747"/>
          </a:xfrm>
          <a:prstGeom prst="rect">
            <a:avLst/>
          </a:prstGeom>
        </p:spPr>
      </p:pic>
      <p:sp>
        <p:nvSpPr>
          <p:cNvPr id="4" name="Text 1"/>
          <p:cNvSpPr/>
          <p:nvPr/>
        </p:nvSpPr>
        <p:spPr>
          <a:xfrm>
            <a:off x="793790" y="5140047"/>
            <a:ext cx="333982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pitchFamily="34" charset="0"/>
                <a:ea typeface="Sora" pitchFamily="34" charset="-122"/>
                <a:cs typeface="Sora" pitchFamily="34" charset="-120"/>
              </a:rPr>
              <a:t>Responsive Navigation</a:t>
            </a:r>
            <a:endParaRPr lang="en-US" sz="2200" dirty="0"/>
          </a:p>
        </p:txBody>
      </p:sp>
      <p:sp>
        <p:nvSpPr>
          <p:cNvPr id="5" name="Text 2"/>
          <p:cNvSpPr/>
          <p:nvPr/>
        </p:nvSpPr>
        <p:spPr>
          <a:xfrm>
            <a:off x="793790" y="5630466"/>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Our website is designed to adapt to different screen sizes, providing a smooth and intuitive navigation experience on mobile devices.</a:t>
            </a:r>
            <a:endParaRPr lang="en-US" sz="1750" dirty="0"/>
          </a:p>
        </p:txBody>
      </p:sp>
      <p:pic>
        <p:nvPicPr>
          <p:cNvPr id="6" name="Image 1" descr="preencoded.png">    </p:cNvPr>
          <p:cNvPicPr>
            <a:picLocks noChangeAspect="1"/>
          </p:cNvPicPr>
          <p:nvPr/>
        </p:nvPicPr>
        <p:blipFill>
          <a:blip r:embed="rId2"/>
          <a:stretch>
            <a:fillRect/>
          </a:stretch>
        </p:blipFill>
        <p:spPr>
          <a:xfrm>
            <a:off x="5254704" y="2309813"/>
            <a:ext cx="4120872" cy="2546866"/>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pitchFamily="34" charset="0"/>
                <a:ea typeface="Sora" pitchFamily="34" charset="-122"/>
                <a:cs typeface="Sora" pitchFamily="34" charset="-120"/>
              </a:rPr>
              <a:t>Easy Booking</a:t>
            </a:r>
            <a:endParaRPr lang="en-US" sz="2200" dirty="0"/>
          </a:p>
        </p:txBody>
      </p:sp>
      <p:sp>
        <p:nvSpPr>
          <p:cNvPr id="8" name="Text 4"/>
          <p:cNvSpPr/>
          <p:nvPr/>
        </p:nvSpPr>
        <p:spPr>
          <a:xfrm>
            <a:off x="5254704" y="5630585"/>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Book your tours and travel packages directly from your mobile device, with a streamlined and user-friendly booking process.</a:t>
            </a:r>
            <a:endParaRPr lang="en-US" sz="1750" dirty="0"/>
          </a:p>
        </p:txBody>
      </p:sp>
      <p:pic>
        <p:nvPicPr>
          <p:cNvPr id="9" name="Image 2" descr="preencoded.png">    </p:cNvPr>
          <p:cNvPicPr>
            <a:picLocks noChangeAspect="1"/>
          </p:cNvPicPr>
          <p:nvPr/>
        </p:nvPicPr>
        <p:blipFill>
          <a:blip r:embed="rId3"/>
          <a:stretch>
            <a:fillRect/>
          </a:stretch>
        </p:blipFill>
        <p:spPr>
          <a:xfrm>
            <a:off x="9715738" y="2309813"/>
            <a:ext cx="4120753" cy="2546747"/>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pitchFamily="34" charset="0"/>
                <a:ea typeface="Sora" pitchFamily="34" charset="-122"/>
                <a:cs typeface="Sora" pitchFamily="34" charset="-120"/>
              </a:rPr>
              <a:t>Offline Access</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Download your itineraries and travel guides for offline access, so you can easily access your information even without internet access.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2024-09-09T06:18:49Z</dcterms:created>
  <dcterms:modified xsi:type="dcterms:W3CDTF">2024-09-09T06:18:49Z</dcterms:modified>
</cp:coreProperties>
</file>